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2" r:id="rId6"/>
    <p:sldId id="270" r:id="rId7"/>
    <p:sldId id="260" r:id="rId8"/>
    <p:sldId id="261" r:id="rId9"/>
    <p:sldId id="262" r:id="rId10"/>
    <p:sldId id="273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D633C-3196-4C42-A7A6-1190C83A1657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D9DBA-7A6D-4973-9474-0D1205473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71600" y="995806"/>
            <a:ext cx="77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Степени сравнения прилагательных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2622570"/>
            <a:ext cx="65008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7" descr="28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86058"/>
            <a:ext cx="221456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31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3214686"/>
            <a:ext cx="2143126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269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214686"/>
            <a:ext cx="1747837" cy="17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flipH="1">
            <a:off x="2071670" y="714357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Compare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сравни):</a:t>
            </a:r>
            <a:endParaRPr lang="en-US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5357827"/>
            <a:ext cx="2285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pig is…..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868" y="5286389"/>
            <a:ext cx="2446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tiger is…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5643578"/>
            <a:ext cx="243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bear is…</a:t>
            </a:r>
            <a:endParaRPr lang="ru-RU" sz="2400" b="1" dirty="0"/>
          </a:p>
        </p:txBody>
      </p:sp>
      <p:sp>
        <p:nvSpPr>
          <p:cNvPr id="15" name="Капля 14"/>
          <p:cNvSpPr/>
          <p:nvPr/>
        </p:nvSpPr>
        <p:spPr>
          <a:xfrm>
            <a:off x="5857884" y="500042"/>
            <a:ext cx="3000396" cy="2286016"/>
          </a:xfrm>
          <a:prstGeom prst="teardrop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happy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happ</a:t>
            </a:r>
            <a:r>
              <a:rPr lang="en-US" sz="2800" b="1" dirty="0" smtClean="0">
                <a:solidFill>
                  <a:srgbClr val="230BB5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er</a:t>
            </a:r>
          </a:p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the happ</a:t>
            </a:r>
            <a:r>
              <a:rPr lang="en-US" sz="2800" b="1" dirty="0" smtClean="0">
                <a:solidFill>
                  <a:srgbClr val="230BB5"/>
                </a:solidFill>
              </a:rPr>
              <a:t>i</a:t>
            </a:r>
            <a:r>
              <a:rPr lang="en-US" sz="2800" b="1" dirty="0" smtClean="0">
                <a:solidFill>
                  <a:srgbClr val="FF0000"/>
                </a:solidFill>
              </a:rPr>
              <a:t>est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643042" y="538497"/>
            <a:ext cx="7500958" cy="34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К прилагательным, состоящим из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трёх 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более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слогов,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прибавляются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в сравнительной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степени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more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</a:rPr>
              <a:t>и в превосходной степени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the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most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600" b="1" dirty="0">
              <a:solidFill>
                <a:schemeClr val="hlink"/>
              </a:solidFill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600" b="1" dirty="0">
              <a:solidFill>
                <a:schemeClr val="hlink"/>
              </a:solidFill>
              <a:latin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hlink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928934"/>
            <a:ext cx="8643966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lang="en-US" sz="2400" b="1" dirty="0" smtClean="0">
                <a:latin typeface="Arial" pitchFamily="34" charset="0"/>
              </a:rPr>
              <a:t>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eautiful –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more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beautiful –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the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most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beautiful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  </a:t>
            </a:r>
            <a:endParaRPr kumimoji="0" lang="en-US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647794"/>
            <a:ext cx="57150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</a:t>
            </a:r>
            <a:endParaRPr lang="en-US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3553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3929066"/>
            <a:ext cx="1357322" cy="187664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0" name="Picture 2" descr="H:\enjoy english.през.2 класс\Копия Scan10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929066"/>
            <a:ext cx="1645115" cy="185738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Picture 2" descr="H:\enjoy english.през.2 класс\Копия Scan100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4214810" y="3929066"/>
            <a:ext cx="1571636" cy="188668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142976" y="5857893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Bess is…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14810" y="5857893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Kate is….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43768" y="5857893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Alice is …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549505"/>
            <a:ext cx="7786742" cy="59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Remember! 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запомни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сключения)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648787"/>
            <a:ext cx="81439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good   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better   -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best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bad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worse   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worst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many/much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more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most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little   -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less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least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far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           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farther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-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(the) farthest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429264"/>
            <a:ext cx="4929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42976" y="583773"/>
            <a:ext cx="742955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Choose the correct words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(выбери правильный вариант слов)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071811"/>
            <a:ext cx="81439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Lions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(clever, cleverer, the cleverest)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tigers.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Crocodiles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(long, longer, the longest)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lizards.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Monkeys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(funny, funnier, the funniest)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animals in the Zoo.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goose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(big, bigger, the biggest)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duck.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wolf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(brave, braver, the bravest)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hare.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mouse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 small, smaller, the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smallest)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rabbit.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The bear is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 strong, stronger, the strongest)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the wolf.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</a:rPr>
              <a:t>Malvina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is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(good, better, the best)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than Fox Alice.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7" name="Picture 6" descr="I:\Мои рисунки\00092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50070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0"/>
            <a:ext cx="9163079" cy="687231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261999"/>
            <a:ext cx="7572428" cy="248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Прилагательные в английском языке не изменяются по числам и падежам, но, как и  в русском языке имеют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положительную, сравнительную и превосходную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степени сравнения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Содержимое 5" descr="дом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786058"/>
            <a:ext cx="1714512" cy="14082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0" name="Picture 11" descr="дом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500438"/>
            <a:ext cx="2808288" cy="19605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1" name="Picture 22" descr="дом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643182"/>
            <a:ext cx="1927208" cy="32017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14348" y="4500570"/>
            <a:ext cx="830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big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643578"/>
            <a:ext cx="29289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bigg</a:t>
            </a:r>
            <a:r>
              <a:rPr lang="en-US" sz="4000" b="1" dirty="0" smtClean="0">
                <a:solidFill>
                  <a:srgbClr val="C00000"/>
                </a:solidFill>
              </a:rPr>
              <a:t>er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6072207"/>
            <a:ext cx="1857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bigg</a:t>
            </a:r>
            <a:r>
              <a:rPr lang="en-US" sz="4000" b="1" dirty="0" smtClean="0">
                <a:solidFill>
                  <a:srgbClr val="C00000"/>
                </a:solidFill>
              </a:rPr>
              <a:t>est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14346" y="428605"/>
            <a:ext cx="9358346" cy="1926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Сравнительная степень односложных и </a:t>
            </a:r>
          </a:p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двусложных прилагательных образуется  </a:t>
            </a:r>
          </a:p>
          <a:p>
            <a:pPr marL="2057400" lvl="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 помощью суффикса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превосходная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  <a:p>
            <a:pPr marL="2057400" lvl="0" indent="-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928934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Содержимое 3" descr="77106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2214554"/>
            <a:ext cx="1143008" cy="17145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30" name="Рисунок 4" descr="8250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2357430"/>
            <a:ext cx="2214578" cy="14697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31" name="Содержимое 3" descr="82604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00892" y="2143116"/>
            <a:ext cx="1214446" cy="174246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42910" y="3857628"/>
            <a:ext cx="1547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strong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357554" y="3786191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strong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16" y="3857628"/>
            <a:ext cx="208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strong</a:t>
            </a:r>
            <a:r>
              <a:rPr lang="en-US" sz="2400" b="1" i="1" dirty="0" smtClean="0">
                <a:solidFill>
                  <a:srgbClr val="FF0000"/>
                </a:solidFill>
              </a:rPr>
              <a:t>est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24" name="Picture 25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72330" y="4357694"/>
            <a:ext cx="1357312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7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786322"/>
            <a:ext cx="1905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6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4786322"/>
            <a:ext cx="12954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85786" y="6072206"/>
            <a:ext cx="114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71868" y="6072206"/>
            <a:ext cx="1473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smart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6578" y="6000769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smart</a:t>
            </a:r>
            <a:r>
              <a:rPr lang="en-US" sz="2400" b="1" i="1" dirty="0" smtClean="0">
                <a:solidFill>
                  <a:srgbClr val="FF0000"/>
                </a:solidFill>
              </a:rPr>
              <a:t>est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214346" y="428605"/>
            <a:ext cx="9358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0" lvl="0" indent="-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928935"/>
            <a:ext cx="1428760" cy="25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long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cold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kind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young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short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cold</a:t>
            </a:r>
            <a:endParaRPr lang="ru-RU" sz="2400" b="1" dirty="0" smtClean="0"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                     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46" y="2857496"/>
            <a:ext cx="6896924" cy="272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</a:t>
            </a:r>
            <a:r>
              <a:rPr lang="ru-RU" sz="2400" b="1" dirty="0" smtClean="0">
                <a:latin typeface="Arial" pitchFamily="34" charset="0"/>
              </a:rPr>
              <a:t>   </a:t>
            </a:r>
            <a:r>
              <a:rPr lang="en-US" sz="2400" b="1" dirty="0" smtClean="0">
                <a:latin typeface="Arial" pitchFamily="34" charset="0"/>
              </a:rPr>
              <a:t>long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long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 </a:t>
            </a:r>
            <a:r>
              <a:rPr lang="ru-RU" sz="2400" b="1" dirty="0" smtClean="0">
                <a:latin typeface="Arial" pitchFamily="34" charset="0"/>
              </a:rPr>
              <a:t>   </a:t>
            </a:r>
            <a:r>
              <a:rPr lang="en-US" sz="2400" b="1" dirty="0" smtClean="0">
                <a:latin typeface="Arial" pitchFamily="34" charset="0"/>
              </a:rPr>
              <a:t>cold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latin typeface="Arial" pitchFamily="34" charset="0"/>
              </a:rPr>
              <a:t>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</a:t>
            </a:r>
            <a:r>
              <a:rPr lang="en-US" sz="2400" b="1" dirty="0" smtClean="0">
                <a:latin typeface="Arial" pitchFamily="34" charset="0"/>
              </a:rPr>
              <a:t>cold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  <a:r>
              <a:rPr lang="en-US" sz="2400" b="1" dirty="0" smtClean="0">
                <a:latin typeface="Arial" pitchFamily="34" charset="0"/>
              </a:rPr>
              <a:t>kind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kind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r>
              <a:rPr lang="en-US" sz="2400" b="1" dirty="0" smtClean="0">
                <a:latin typeface="Arial" pitchFamily="34" charset="0"/>
              </a:rPr>
              <a:t>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dirty="0" smtClean="0">
                <a:latin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</a:rPr>
              <a:t>             young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latin typeface="Arial" pitchFamily="34" charset="0"/>
              </a:rPr>
              <a:t>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</a:t>
            </a:r>
            <a:r>
              <a:rPr lang="en-US" sz="2400" b="1" dirty="0" smtClean="0">
                <a:latin typeface="Arial" pitchFamily="34" charset="0"/>
              </a:rPr>
              <a:t>young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b="1" dirty="0" smtClean="0">
                <a:latin typeface="Arial" pitchFamily="34" charset="0"/>
              </a:rPr>
              <a:t>         </a:t>
            </a:r>
            <a:r>
              <a:rPr lang="ru-RU" sz="2400" b="1" dirty="0" smtClean="0">
                <a:latin typeface="Arial" pitchFamily="34" charset="0"/>
              </a:rPr>
              <a:t>    </a:t>
            </a:r>
            <a:r>
              <a:rPr lang="en-US" sz="2400" b="1" dirty="0" smtClean="0">
                <a:latin typeface="Arial" pitchFamily="34" charset="0"/>
              </a:rPr>
              <a:t> short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er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</a:rPr>
              <a:t>           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</a:rPr>
              <a:t>(the)  </a:t>
            </a:r>
            <a:r>
              <a:rPr lang="en-US" sz="2400" b="1" dirty="0" smtClean="0">
                <a:latin typeface="Arial" pitchFamily="34" charset="0"/>
              </a:rPr>
              <a:t>short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</a:rPr>
              <a:t>est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cold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(the)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500042"/>
            <a:ext cx="7726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Образуйте степени сравнения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прилагательных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Picture 6" descr="I:\Мои рисунки\000921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500702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714480" y="346577"/>
            <a:ext cx="721523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При сравнении степени качества одного предмета со степенью качества другого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</a:rPr>
              <a:t>употребляется союз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than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(чем)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43108" y="3676864"/>
            <a:ext cx="6000792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The </a:t>
            </a:r>
            <a:r>
              <a:rPr lang="en-US" sz="2400" b="1" dirty="0" smtClean="0">
                <a:latin typeface="Times New Roman" pitchFamily="18" charset="0"/>
              </a:rPr>
              <a:t>blue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ball is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smaller 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0000F1"/>
                </a:solidFill>
                <a:effectLst/>
                <a:latin typeface="Times New Roman" pitchFamily="18" charset="0"/>
              </a:rPr>
              <a:t>than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Times New Roman" pitchFamily="18" charset="0"/>
              </a:rPr>
              <a:t> 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the green ball.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2" name="Рисунок 3" descr="77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36" y="2000240"/>
            <a:ext cx="200026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4" descr="SK24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5452203"/>
            <a:ext cx="1357322" cy="140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9079" y="-14310"/>
            <a:ext cx="9163079" cy="68723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428604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В превосходной степени перед    прилагательными  употребляется артикль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latin typeface="Times New Roman" pitchFamily="18" charset="0"/>
              </a:rPr>
              <a:t>th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е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,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предлоги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of/in</a:t>
            </a:r>
            <a:endParaRPr lang="ru-RU" sz="54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076" name="Picture 22" descr="вес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4357694"/>
            <a:ext cx="2428892" cy="18213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7" name="Picture 10" descr="зим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3929066"/>
            <a:ext cx="2357454" cy="176809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078" name="Picture 8" descr="осень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3500438"/>
            <a:ext cx="2357644" cy="17689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00100" y="614364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spring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6000768"/>
            <a:ext cx="101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winter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72330" y="5214950"/>
            <a:ext cx="1546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autumn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2428868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Winter is </a:t>
            </a:r>
            <a:r>
              <a:rPr lang="en-US" sz="2400" b="1" u="sng" dirty="0" smtClean="0">
                <a:solidFill>
                  <a:srgbClr val="230BB5"/>
                </a:solidFill>
              </a:rPr>
              <a:t>the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coldest</a:t>
            </a:r>
            <a:r>
              <a:rPr lang="en-US" sz="2400" b="1" dirty="0" smtClean="0"/>
              <a:t> season </a:t>
            </a:r>
            <a:r>
              <a:rPr lang="en-US" sz="2800" b="1" u="sng" dirty="0" smtClean="0">
                <a:solidFill>
                  <a:srgbClr val="230BB5"/>
                </a:solidFill>
              </a:rPr>
              <a:t>in</a:t>
            </a:r>
            <a:r>
              <a:rPr lang="en-US" sz="2800" b="1" u="sng" dirty="0" smtClean="0"/>
              <a:t> </a:t>
            </a:r>
            <a:r>
              <a:rPr lang="en-US" sz="2400" b="1" dirty="0" smtClean="0"/>
              <a:t>the year.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2175361"/>
            <a:ext cx="721658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односложных прилагательных согласная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удваивается после кратких гласных: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000504"/>
            <a:ext cx="7358114" cy="278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       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 -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bi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-        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(the) ho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tt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571481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14480" y="2299020"/>
            <a:ext cx="7143800" cy="112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Буква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конце прилагательных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после согласных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меняется на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00504"/>
            <a:ext cx="735811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happ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y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happ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er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the happ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funn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y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 -   funn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er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-    the funn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/>
                <a:latin typeface="Arial" pitchFamily="34" charset="0"/>
              </a:rPr>
              <a:t>i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est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</a:rPr>
              <a:t>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C00000"/>
                </a:solidFill>
                <a:latin typeface="Arial" pitchFamily="34" charset="0"/>
              </a:rPr>
              <a:t>                       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571604" y="585612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214950"/>
            <a:ext cx="4929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endParaRPr lang="ru-RU" sz="4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аня\КАРТИНКИ\Рисунок1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14310"/>
            <a:ext cx="9163079" cy="687231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71670" y="2186199"/>
            <a:ext cx="6000792" cy="118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епроизносимая немая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"е"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опускается 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прибавляется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er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или -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est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30B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500043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Особенности правописания степеней сравнения прилагательных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4143380"/>
            <a:ext cx="6715172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nic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(the) larg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st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kumimoji="0" lang="ru-RU" sz="36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399</TotalTime>
  <Words>496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admin</cp:lastModifiedBy>
  <cp:revision>44</cp:revision>
  <dcterms:created xsi:type="dcterms:W3CDTF">2011-01-27T20:37:44Z</dcterms:created>
  <dcterms:modified xsi:type="dcterms:W3CDTF">2013-04-29T18:46:28Z</dcterms:modified>
</cp:coreProperties>
</file>